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6" r:id="rId5"/>
    <p:sldId id="340" r:id="rId6"/>
    <p:sldId id="339" r:id="rId7"/>
    <p:sldId id="304" r:id="rId8"/>
    <p:sldId id="331" r:id="rId9"/>
    <p:sldId id="342" r:id="rId10"/>
    <p:sldId id="337" r:id="rId11"/>
    <p:sldId id="338" r:id="rId12"/>
    <p:sldId id="332" r:id="rId13"/>
    <p:sldId id="341" r:id="rId14"/>
    <p:sldId id="335" r:id="rId15"/>
  </p:sldIdLst>
  <p:sldSz cx="9001125" cy="6840538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802">
          <p15:clr>
            <a:srgbClr val="A4A3A4"/>
          </p15:clr>
        </p15:guide>
        <p15:guide id="3" orient="horz" pos="119">
          <p15:clr>
            <a:srgbClr val="A4A3A4"/>
          </p15:clr>
        </p15:guide>
        <p15:guide id="4" orient="horz" pos="1122">
          <p15:clr>
            <a:srgbClr val="A4A3A4"/>
          </p15:clr>
        </p15:guide>
        <p15:guide id="5" pos="492">
          <p15:clr>
            <a:srgbClr val="A4A3A4"/>
          </p15:clr>
        </p15:guide>
        <p15:guide id="6" pos="115">
          <p15:clr>
            <a:srgbClr val="A4A3A4"/>
          </p15:clr>
        </p15:guide>
        <p15:guide id="7" pos="2617">
          <p15:clr>
            <a:srgbClr val="A4A3A4"/>
          </p15:clr>
        </p15:guide>
        <p15:guide id="8" pos="55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62626"/>
    <a:srgbClr val="ADCAB8"/>
    <a:srgbClr val="404040"/>
    <a:srgbClr val="BFB8AF"/>
    <a:srgbClr val="D2BA81"/>
    <a:srgbClr val="BED9C7"/>
    <a:srgbClr val="E9C4C7"/>
    <a:srgbClr val="333333"/>
    <a:srgbClr val="FF689D"/>
    <a:srgbClr val="F3E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9866" autoAdjust="0"/>
  </p:normalViewPr>
  <p:slideViewPr>
    <p:cSldViewPr snapToGrid="0" showGuides="1">
      <p:cViewPr varScale="1">
        <p:scale>
          <a:sx n="138" d="100"/>
          <a:sy n="138" d="100"/>
        </p:scale>
        <p:origin x="708" y="156"/>
      </p:cViewPr>
      <p:guideLst>
        <p:guide orient="horz" pos="4204"/>
        <p:guide orient="horz" pos="802"/>
        <p:guide orient="horz" pos="119"/>
        <p:guide orient="horz" pos="1122"/>
        <p:guide pos="492"/>
        <p:guide pos="115"/>
        <p:guide pos="2617"/>
        <p:guide pos="5565"/>
      </p:guideLst>
    </p:cSldViewPr>
  </p:slideViewPr>
  <p:outlineViewPr>
    <p:cViewPr>
      <p:scale>
        <a:sx n="33" d="100"/>
        <a:sy n="33" d="100"/>
      </p:scale>
      <p:origin x="0" y="537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2364" y="349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3FA3B-A911-4294-9666-9D8A5388C07E}" type="datetimeFigureOut">
              <a:rPr lang="sv-SE" smtClean="0"/>
              <a:pPr/>
              <a:t>2016-09-27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F35AB-58F5-4C8C-9928-1BF89338304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53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F5E47-94AA-AA43-B08E-C5A5421011EB}" type="datetimeFigureOut">
              <a:rPr lang="sv-SE" smtClean="0"/>
              <a:pPr/>
              <a:t>2016-09-27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8990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3FD4B-1391-7946-A8ED-18550D8B130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210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/>
              <a:t>Enradig titelrubrik</a:t>
            </a:r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Underrubrik eller namn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4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1349" y="1666308"/>
            <a:ext cx="4371974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346700" y="1666308"/>
            <a:ext cx="29178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abell 4"/>
          <p:cNvSpPr>
            <a:spLocks noGrp="1"/>
          </p:cNvSpPr>
          <p:nvPr>
            <p:ph type="tbl" sz="quarter" idx="10"/>
          </p:nvPr>
        </p:nvSpPr>
        <p:spPr>
          <a:xfrm>
            <a:off x="781050" y="1781175"/>
            <a:ext cx="7464452" cy="35893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/>
              <a:t>Klicka på ikonen för att lägga till en tabell</a:t>
            </a:r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43262" y="283771"/>
            <a:ext cx="758945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" name="Bildobjekt 4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3903" y="1282700"/>
            <a:ext cx="3325247" cy="408178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/>
              <a:t>Tvåradig </a:t>
            </a:r>
            <a:br>
              <a:rPr lang="sv-SE" dirty="0"/>
            </a:br>
            <a:r>
              <a:rPr lang="sv-SE" dirty="0"/>
              <a:t>titelrubrik</a:t>
            </a:r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Underrubrik eller namn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/>
              <a:t>Enradig titelrubrik</a:t>
            </a:r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Underrubrik eller namn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 baseline="0"/>
            </a:lvl1pPr>
          </a:lstStyle>
          <a:p>
            <a:r>
              <a:rPr lang="sv-SE" dirty="0"/>
              <a:t>Tvåradig </a:t>
            </a:r>
            <a:br>
              <a:rPr lang="sv-SE" dirty="0"/>
            </a:br>
            <a:r>
              <a:rPr lang="sv-SE" dirty="0"/>
              <a:t>titelrubrik</a:t>
            </a:r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Underrubrik eller namn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57538" y="1848670"/>
            <a:ext cx="7587440" cy="3563159"/>
          </a:xfrm>
        </p:spPr>
        <p:txBody>
          <a:bodyPr/>
          <a:lstStyle>
            <a:lvl1pPr>
              <a:spcAft>
                <a:spcPts val="0"/>
              </a:spcAft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/>
            </a:lvl3pPr>
            <a:lvl4pPr>
              <a:spcAft>
                <a:spcPts val="0"/>
              </a:spcAft>
              <a:buClr>
                <a:schemeClr val="tx2"/>
              </a:buClr>
              <a:defRPr/>
            </a:lvl4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cxnSp>
        <p:nvCxnSpPr>
          <p:cNvPr id="11" name="Rak 10"/>
          <p:cNvCxnSpPr/>
          <p:nvPr userDrawn="1"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0244" y="1666308"/>
            <a:ext cx="3131642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051300" y="1666307"/>
            <a:ext cx="42132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för större illustr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4" name="Bildobjekt 3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9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1 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ktangel 27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/>
              <a:t>Enradig titelrubrik</a:t>
            </a:r>
          </a:p>
        </p:txBody>
      </p:sp>
      <p:sp>
        <p:nvSpPr>
          <p:cNvPr id="3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marR="0" indent="0" algn="l" defTabSz="904875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Underrubrik eller namn</a:t>
            </a:r>
          </a:p>
        </p:txBody>
      </p:sp>
      <p:cxnSp>
        <p:nvCxnSpPr>
          <p:cNvPr id="31" name="Rak 30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2 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/>
              <a:t>Tvåradig </a:t>
            </a:r>
            <a:br>
              <a:rPr lang="sv-SE" dirty="0"/>
            </a:br>
            <a:r>
              <a:rPr lang="sv-SE" dirty="0"/>
              <a:t>titelrubrik</a:t>
            </a:r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Underrubrik eller namn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 30"/>
          <p:cNvGrpSpPr/>
          <p:nvPr/>
        </p:nvGrpSpPr>
        <p:grpSpPr>
          <a:xfrm>
            <a:off x="-119270" y="-59968"/>
            <a:ext cx="9228344" cy="6984776"/>
            <a:chOff x="-119270" y="-59968"/>
            <a:chExt cx="9228344" cy="6984776"/>
          </a:xfrm>
        </p:grpSpPr>
        <p:cxnSp>
          <p:nvCxnSpPr>
            <p:cNvPr id="25" name="Rak 24"/>
            <p:cNvCxnSpPr/>
            <p:nvPr userDrawn="1"/>
          </p:nvCxnSpPr>
          <p:spPr bwMode="auto">
            <a:xfrm>
              <a:off x="-119270" y="1772485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Rak 12"/>
            <p:cNvCxnSpPr/>
            <p:nvPr/>
          </p:nvCxnSpPr>
          <p:spPr bwMode="auto">
            <a:xfrm>
              <a:off x="-119270" y="176199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ak 13"/>
            <p:cNvCxnSpPr/>
            <p:nvPr/>
          </p:nvCxnSpPr>
          <p:spPr bwMode="auto">
            <a:xfrm>
              <a:off x="-119270" y="1266406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Rak 14"/>
            <p:cNvCxnSpPr/>
            <p:nvPr/>
          </p:nvCxnSpPr>
          <p:spPr bwMode="auto">
            <a:xfrm>
              <a:off x="-119270" y="6676531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ak 15"/>
            <p:cNvCxnSpPr/>
            <p:nvPr/>
          </p:nvCxnSpPr>
          <p:spPr bwMode="auto">
            <a:xfrm>
              <a:off x="1705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>
              <a:off x="8821042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>
              <a:off x="41388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>
              <a:off x="770383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ktangel 11"/>
            <p:cNvSpPr/>
            <p:nvPr userDrawn="1"/>
          </p:nvSpPr>
          <p:spPr bwMode="auto">
            <a:xfrm>
              <a:off x="0" y="0"/>
              <a:ext cx="9001125" cy="68405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048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3263" y="283771"/>
            <a:ext cx="7605109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Rubrik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7538" y="1843907"/>
            <a:ext cx="7590053" cy="356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cxnSp>
        <p:nvCxnSpPr>
          <p:cNvPr id="10" name="Rak 9"/>
          <p:cNvCxnSpPr/>
          <p:nvPr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Bildobjekt 18" descr="Lunds_universitet RGB 150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2" r:id="rId2"/>
    <p:sldLayoutId id="2147483694" r:id="rId3"/>
    <p:sldLayoutId id="2147483695" r:id="rId4"/>
    <p:sldLayoutId id="2147483684" r:id="rId5"/>
    <p:sldLayoutId id="2147483691" r:id="rId6"/>
    <p:sldLayoutId id="2147483707" r:id="rId7"/>
    <p:sldLayoutId id="2147483683" r:id="rId8"/>
    <p:sldLayoutId id="2147483705" r:id="rId9"/>
    <p:sldLayoutId id="2147483682" r:id="rId10"/>
    <p:sldLayoutId id="2147483703" r:id="rId11"/>
    <p:sldLayoutId id="2147483689" r:id="rId12"/>
  </p:sldLayoutIdLst>
  <p:txStyles>
    <p:titleStyle>
      <a:lvl1pPr algn="l" defTabSz="904875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defTabSz="904875" rtl="0" eaLnBrk="1" fontAlgn="base" hangingPunct="1">
        <a:spcBef>
          <a:spcPts val="10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2200" b="0">
          <a:solidFill>
            <a:schemeClr val="tx2"/>
          </a:solidFill>
          <a:latin typeface="+mn-lt"/>
          <a:ea typeface="ＭＳ Ｐゴシック" charset="-128"/>
          <a:cs typeface="+mn-cs"/>
        </a:defRPr>
      </a:lvl1pPr>
      <a:lvl2pPr marL="700088" indent="-247650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200" b="0">
          <a:solidFill>
            <a:schemeClr val="tx2"/>
          </a:solidFill>
          <a:latin typeface="+mn-lt"/>
          <a:ea typeface="ＭＳ Ｐゴシック" charset="-128"/>
        </a:defRPr>
      </a:lvl2pPr>
      <a:lvl3pPr marL="1089025" indent="-179388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Font typeface="Lucida Grande"/>
        <a:buChar char="»"/>
        <a:defRPr sz="2000" b="0">
          <a:solidFill>
            <a:schemeClr val="tx2"/>
          </a:solidFill>
          <a:latin typeface="+mn-lt"/>
          <a:ea typeface="ＭＳ Ｐゴシック" charset="-128"/>
        </a:defRPr>
      </a:lvl3pPr>
      <a:lvl4pPr marL="1550988" indent="-193675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000" b="0">
          <a:solidFill>
            <a:schemeClr val="tx2"/>
          </a:solidFill>
          <a:latin typeface="+mn-lt"/>
          <a:ea typeface="ＭＳ Ｐゴシック" charset="-128"/>
        </a:defRPr>
      </a:lvl4pPr>
      <a:lvl5pPr marL="20367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4939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511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083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655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Nya priser/paketeringar Telia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Leverans Telefoni</a:t>
            </a:r>
          </a:p>
        </p:txBody>
      </p:sp>
    </p:spTree>
    <p:extLst>
      <p:ext uri="{BB962C8B-B14F-4D97-AF65-F5344CB8AC3E}">
        <p14:creationId xmlns:p14="http://schemas.microsoft.com/office/powerpoint/2010/main" val="3210017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Sänkt kostnad för fast och mobil telefoni. Årlig besparing för LU uppskattas </a:t>
            </a:r>
            <a:r>
              <a:rPr lang="sv-SE" sz="2000" dirty="0" smtClean="0"/>
              <a:t>till 5 miljoner kronor.</a:t>
            </a:r>
            <a:endParaRPr lang="sv-SE" sz="2000" dirty="0"/>
          </a:p>
          <a:p>
            <a:r>
              <a:rPr lang="sv-SE" sz="2000" dirty="0"/>
              <a:t>Surf 1GB ingår i OE Multi</a:t>
            </a:r>
          </a:p>
          <a:p>
            <a:r>
              <a:rPr lang="sv-SE" sz="2000" dirty="0"/>
              <a:t>Mer surfmängd i tilläggspaket</a:t>
            </a:r>
          </a:p>
          <a:p>
            <a:r>
              <a:rPr lang="sv-SE" sz="2000" dirty="0"/>
              <a:t>OE </a:t>
            </a:r>
            <a:r>
              <a:rPr lang="sv-SE" sz="2000" dirty="0" err="1"/>
              <a:t>Multisim</a:t>
            </a:r>
            <a:r>
              <a:rPr lang="sv-SE" sz="2000" dirty="0"/>
              <a:t> </a:t>
            </a:r>
          </a:p>
          <a:p>
            <a:r>
              <a:rPr lang="sv-SE" sz="2000" dirty="0"/>
              <a:t>Mobilt </a:t>
            </a:r>
            <a:r>
              <a:rPr lang="sv-SE" sz="2000" dirty="0" smtClean="0"/>
              <a:t>bredband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3680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60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Fast anknytning, Tjänstepaket 1</a:t>
            </a:r>
          </a:p>
          <a:p>
            <a:r>
              <a:rPr lang="sv-SE" sz="2000" dirty="0"/>
              <a:t>OE Multi, Tjänstepaket 2</a:t>
            </a:r>
          </a:p>
          <a:p>
            <a:r>
              <a:rPr lang="sv-SE" sz="2000" dirty="0" smtClean="0"/>
              <a:t>Tilläggspaket </a:t>
            </a:r>
            <a:r>
              <a:rPr lang="sv-SE" sz="2000" dirty="0"/>
              <a:t>till OE Multi</a:t>
            </a:r>
          </a:p>
          <a:p>
            <a:pPr algn="just"/>
            <a:r>
              <a:rPr lang="sv-SE" sz="2000" dirty="0" err="1" smtClean="0"/>
              <a:t>Multisim</a:t>
            </a:r>
            <a:endParaRPr lang="sv-SE" sz="2000" dirty="0" smtClean="0"/>
          </a:p>
          <a:p>
            <a:pPr algn="just"/>
            <a:r>
              <a:rPr lang="sv-SE" sz="2000" dirty="0" smtClean="0"/>
              <a:t>Mobilt Bredband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552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 anknytning, Tjänstepaket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6012" y="1834270"/>
            <a:ext cx="7732360" cy="4198839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Kostnad145 kr/ månad   </a:t>
            </a:r>
            <a:r>
              <a:rPr lang="sv-SE" dirty="0">
                <a:solidFill>
                  <a:srgbClr val="FF0000"/>
                </a:solidFill>
              </a:rPr>
              <a:t>- 60 kr/mån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ingår</a:t>
            </a:r>
            <a:endParaRPr lang="sv-SE" dirty="0"/>
          </a:p>
          <a:p>
            <a:r>
              <a:rPr lang="sv-SE" dirty="0"/>
              <a:t>All teletrafik fast och mobilt till samtliga operatörer, inom Sverige</a:t>
            </a:r>
          </a:p>
          <a:p>
            <a:pPr marL="0" indent="0">
              <a:buNone/>
            </a:pPr>
            <a:r>
              <a:rPr lang="sv-SE" b="1" dirty="0"/>
              <a:t>ingår inte</a:t>
            </a:r>
          </a:p>
          <a:p>
            <a:r>
              <a:rPr lang="sv-SE" dirty="0"/>
              <a:t>Nummerupplysning</a:t>
            </a:r>
          </a:p>
          <a:p>
            <a:r>
              <a:rPr lang="sv-SE" dirty="0"/>
              <a:t>Betaltjänster</a:t>
            </a:r>
          </a:p>
          <a:p>
            <a:r>
              <a:rPr lang="sv-SE" dirty="0"/>
              <a:t>Utlandssamtal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25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OE Multi, Tjänstepaket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2"/>
          </p:nvPr>
        </p:nvSpPr>
        <p:spPr>
          <a:xfrm>
            <a:off x="484909" y="1489364"/>
            <a:ext cx="7779617" cy="529243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		</a:t>
            </a:r>
            <a:r>
              <a:rPr lang="sv-SE" sz="2000" dirty="0"/>
              <a:t>Mobil anknytning förändras till:</a:t>
            </a:r>
          </a:p>
          <a:p>
            <a:pPr marL="0" indent="0">
              <a:buNone/>
            </a:pPr>
            <a:r>
              <a:rPr lang="sv-SE" sz="2000" dirty="0">
                <a:solidFill>
                  <a:srgbClr val="404040"/>
                </a:solidFill>
              </a:rPr>
              <a:t>OE Multi, Tjänstepaket 2, pris 244 kr/månad  </a:t>
            </a:r>
            <a:r>
              <a:rPr lang="sv-SE" sz="2000" dirty="0">
                <a:solidFill>
                  <a:srgbClr val="FF0000"/>
                </a:solidFill>
              </a:rPr>
              <a:t>-132 kr/mån</a:t>
            </a:r>
          </a:p>
          <a:p>
            <a:pPr marL="0" indent="0">
              <a:buNone/>
            </a:pPr>
            <a:r>
              <a:rPr lang="sv-SE" sz="2000" b="1" dirty="0">
                <a:solidFill>
                  <a:srgbClr val="404040"/>
                </a:solidFill>
              </a:rPr>
              <a:t>ingår</a:t>
            </a:r>
            <a:r>
              <a:rPr lang="sv-SE" sz="2000" dirty="0">
                <a:solidFill>
                  <a:srgbClr val="404040"/>
                </a:solidFill>
              </a:rPr>
              <a:t> </a:t>
            </a:r>
          </a:p>
          <a:p>
            <a:r>
              <a:rPr lang="sv-SE" sz="1800" dirty="0">
                <a:solidFill>
                  <a:srgbClr val="404040"/>
                </a:solidFill>
              </a:rPr>
              <a:t>Tjänstepaket 1</a:t>
            </a:r>
          </a:p>
          <a:p>
            <a:r>
              <a:rPr lang="sv-SE" sz="1800" dirty="0">
                <a:solidFill>
                  <a:srgbClr val="262626"/>
                </a:solidFill>
              </a:rPr>
              <a:t>1 GB surf </a:t>
            </a:r>
            <a:r>
              <a:rPr lang="sv-SE" sz="1800" dirty="0" smtClean="0">
                <a:solidFill>
                  <a:srgbClr val="FF0000"/>
                </a:solidFill>
              </a:rPr>
              <a:t>(Nytt</a:t>
            </a:r>
            <a:r>
              <a:rPr lang="sv-SE" sz="1800" dirty="0">
                <a:solidFill>
                  <a:srgbClr val="FF0000"/>
                </a:solidFill>
              </a:rPr>
              <a:t>)</a:t>
            </a:r>
          </a:p>
          <a:p>
            <a:r>
              <a:rPr lang="sv-SE" sz="1800" dirty="0">
                <a:solidFill>
                  <a:srgbClr val="404040"/>
                </a:solidFill>
              </a:rPr>
              <a:t>SMS och MMS inom Sverige</a:t>
            </a:r>
          </a:p>
          <a:p>
            <a:pPr marL="0" indent="0">
              <a:buNone/>
            </a:pPr>
            <a:r>
              <a:rPr lang="sv-SE" sz="2000" b="1" dirty="0">
                <a:solidFill>
                  <a:srgbClr val="404040"/>
                </a:solidFill>
              </a:rPr>
              <a:t>ingår inte</a:t>
            </a:r>
          </a:p>
          <a:p>
            <a:r>
              <a:rPr lang="sv-SE" sz="1800" dirty="0">
                <a:solidFill>
                  <a:srgbClr val="404040"/>
                </a:solidFill>
              </a:rPr>
              <a:t>Nummerupplysning</a:t>
            </a:r>
          </a:p>
          <a:p>
            <a:r>
              <a:rPr lang="sv-SE" sz="1800" dirty="0">
                <a:solidFill>
                  <a:srgbClr val="404040"/>
                </a:solidFill>
              </a:rPr>
              <a:t>Samtal till mobilsvar</a:t>
            </a:r>
          </a:p>
          <a:p>
            <a:r>
              <a:rPr lang="sv-SE" sz="1800" dirty="0">
                <a:solidFill>
                  <a:srgbClr val="404040"/>
                </a:solidFill>
              </a:rPr>
              <a:t>Betaltjänster</a:t>
            </a:r>
          </a:p>
          <a:p>
            <a:r>
              <a:rPr lang="sv-SE" sz="1800" dirty="0">
                <a:solidFill>
                  <a:srgbClr val="404040"/>
                </a:solidFill>
              </a:rPr>
              <a:t>Utlandssamtal</a:t>
            </a:r>
          </a:p>
          <a:p>
            <a:r>
              <a:rPr lang="sv-SE" sz="1800" dirty="0">
                <a:solidFill>
                  <a:srgbClr val="404040"/>
                </a:solidFill>
              </a:rPr>
              <a:t>SMS och MMS till utlandet</a:t>
            </a:r>
          </a:p>
        </p:txBody>
      </p:sp>
    </p:spTree>
    <p:extLst>
      <p:ext uri="{BB962C8B-B14F-4D97-AF65-F5344CB8AC3E}">
        <p14:creationId xmlns:p14="http://schemas.microsoft.com/office/powerpoint/2010/main" val="19209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Tilläggspaket surf till OE multi</a:t>
            </a: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389813"/>
              </p:ext>
            </p:extLst>
          </p:nvPr>
        </p:nvGraphicFramePr>
        <p:xfrm>
          <a:off x="758156" y="2024819"/>
          <a:ext cx="6791130" cy="3810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9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362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8807">
                <a:tc>
                  <a:txBody>
                    <a:bodyPr/>
                    <a:lstStyle/>
                    <a:p>
                      <a:r>
                        <a:rPr lang="sv-SE" dirty="0"/>
                        <a:t>Befintligt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Ersätts med</a:t>
                      </a:r>
                      <a:r>
                        <a:rPr lang="sv-SE" baseline="0" dirty="0"/>
                        <a:t> - </a:t>
                      </a:r>
                      <a:r>
                        <a:rPr lang="sv-SE" dirty="0"/>
                        <a:t>ny paketering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4653">
                <a:tc>
                  <a:txBody>
                    <a:bodyPr/>
                    <a:lstStyle/>
                    <a:p>
                      <a:r>
                        <a:rPr lang="sv-SE" dirty="0"/>
                        <a:t>Jobbsurf Mellan</a:t>
                      </a:r>
                    </a:p>
                    <a:p>
                      <a:r>
                        <a:rPr lang="sv-SE" i="1" dirty="0"/>
                        <a:t>1 GB 69</a:t>
                      </a:r>
                      <a:r>
                        <a:rPr lang="sv-SE" i="1" baseline="0" dirty="0"/>
                        <a:t> kr</a:t>
                      </a:r>
                      <a:r>
                        <a:rPr lang="sv-SE" i="1" dirty="0"/>
                        <a:t>/mån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Ingår i </a:t>
                      </a:r>
                      <a:r>
                        <a:rPr lang="sv-SE" baseline="0" dirty="0"/>
                        <a:t>OE Multi,</a:t>
                      </a:r>
                      <a:r>
                        <a:rPr lang="sv-SE" dirty="0"/>
                        <a:t> Tjänstepaket</a:t>
                      </a:r>
                      <a:r>
                        <a:rPr lang="sv-SE" baseline="0" dirty="0"/>
                        <a:t> 2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4653">
                <a:tc>
                  <a:txBody>
                    <a:bodyPr/>
                    <a:lstStyle/>
                    <a:p>
                      <a:r>
                        <a:rPr lang="sv-SE" dirty="0"/>
                        <a:t>Jobbsurf Stor</a:t>
                      </a:r>
                    </a:p>
                    <a:p>
                      <a:r>
                        <a:rPr lang="sv-SE" i="1" dirty="0"/>
                        <a:t>5</a:t>
                      </a:r>
                      <a:r>
                        <a:rPr lang="sv-SE" i="1" baseline="0" dirty="0"/>
                        <a:t> GB 99kr/mån</a:t>
                      </a:r>
                      <a:endParaRPr lang="sv-S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OE Multi 5 GB 54 kr/</a:t>
                      </a:r>
                      <a:r>
                        <a:rPr lang="sv-SE" baseline="0" dirty="0"/>
                        <a:t>mån (befintliga Jobbsurf Stor överflyttas)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4653">
                <a:tc>
                  <a:txBody>
                    <a:bodyPr/>
                    <a:lstStyle/>
                    <a:p>
                      <a:r>
                        <a:rPr lang="sv-SE" dirty="0"/>
                        <a:t>Jobbsurf Extra</a:t>
                      </a:r>
                    </a:p>
                    <a:p>
                      <a:r>
                        <a:rPr lang="sv-SE" i="1" baseline="0" dirty="0"/>
                        <a:t>10 GB 149 kr/mån</a:t>
                      </a:r>
                      <a:endParaRPr lang="sv-S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OE Multi 20 GB 114 kr/mån (befintliga</a:t>
                      </a:r>
                      <a:r>
                        <a:rPr lang="sv-SE" baseline="0" dirty="0"/>
                        <a:t> Jobbsurf Extra 10GB överflyttas)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8807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OE Multi 50</a:t>
                      </a:r>
                      <a:r>
                        <a:rPr lang="sv-SE" baseline="0" dirty="0"/>
                        <a:t> GB 244 kr/mån </a:t>
                      </a:r>
                      <a:r>
                        <a:rPr lang="sv-SE" baseline="0" dirty="0">
                          <a:solidFill>
                            <a:srgbClr val="FF0000"/>
                          </a:solidFill>
                        </a:rPr>
                        <a:t>(Nytt)</a:t>
                      </a:r>
                      <a:endParaRPr lang="sv-SE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8807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OE Multi 100</a:t>
                      </a:r>
                      <a:r>
                        <a:rPr lang="sv-SE" baseline="0" dirty="0"/>
                        <a:t> GB 384 kr/mån </a:t>
                      </a:r>
                      <a:r>
                        <a:rPr lang="sv-SE" baseline="0" dirty="0">
                          <a:solidFill>
                            <a:srgbClr val="FF0000"/>
                          </a:solidFill>
                        </a:rPr>
                        <a:t>(Nytt)</a:t>
                      </a:r>
                      <a:endParaRPr lang="sv-SE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6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Översikt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421458"/>
              </p:ext>
            </p:extLst>
          </p:nvPr>
        </p:nvGraphicFramePr>
        <p:xfrm>
          <a:off x="660120" y="1926281"/>
          <a:ext cx="758825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063"/>
                <a:gridCol w="1897063"/>
                <a:gridCol w="1897063"/>
                <a:gridCol w="1897063"/>
              </a:tblGrid>
              <a:tr h="9756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 smtClean="0">
                          <a:solidFill>
                            <a:srgbClr val="262626"/>
                          </a:solidFill>
                          <a:latin typeface="+mn-lt"/>
                          <a:ea typeface="+mn-ea"/>
                          <a:cs typeface="+mn-cs"/>
                        </a:rPr>
                        <a:t>OE Multi 5 GB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 smtClean="0">
                          <a:solidFill>
                            <a:srgbClr val="262626"/>
                          </a:solidFill>
                          <a:latin typeface="+mn-lt"/>
                          <a:ea typeface="+mn-ea"/>
                          <a:cs typeface="+mn-cs"/>
                        </a:rPr>
                        <a:t>244 kr/månad +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 smtClean="0">
                          <a:solidFill>
                            <a:srgbClr val="262626"/>
                          </a:solidFill>
                          <a:latin typeface="+mn-lt"/>
                          <a:ea typeface="+mn-ea"/>
                          <a:cs typeface="+mn-cs"/>
                        </a:rPr>
                        <a:t>54 kr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 smtClean="0">
                          <a:solidFill>
                            <a:srgbClr val="262626"/>
                          </a:solidFill>
                          <a:latin typeface="+mn-lt"/>
                          <a:ea typeface="+mn-ea"/>
                          <a:cs typeface="+mn-cs"/>
                        </a:rPr>
                        <a:t>OE Multi 20 GB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 smtClean="0">
                          <a:solidFill>
                            <a:srgbClr val="262626"/>
                          </a:solidFill>
                          <a:latin typeface="+mn-lt"/>
                          <a:ea typeface="+mn-ea"/>
                          <a:cs typeface="+mn-cs"/>
                        </a:rPr>
                        <a:t>244 kr/månad + 114 kr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b="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 smtClean="0">
                          <a:solidFill>
                            <a:srgbClr val="262626"/>
                          </a:solidFill>
                          <a:latin typeface="+mn-lt"/>
                          <a:ea typeface="+mn-ea"/>
                          <a:cs typeface="+mn-cs"/>
                        </a:rPr>
                        <a:t>OE Multi 50 GB 244 kr/månad + 244 kr</a:t>
                      </a:r>
                    </a:p>
                    <a:p>
                      <a:endParaRPr lang="sv-SE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dirty="0" smtClean="0"/>
                        <a:t>OE Multi 100</a:t>
                      </a:r>
                      <a:r>
                        <a:rPr lang="sv-SE" sz="1600" b="0" baseline="0" dirty="0" smtClean="0"/>
                        <a:t> </a:t>
                      </a:r>
                      <a:r>
                        <a:rPr lang="sv-SE" sz="1600" b="0" dirty="0" smtClean="0"/>
                        <a:t>GB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dirty="0" smtClean="0"/>
                        <a:t>244 </a:t>
                      </a:r>
                      <a:r>
                        <a:rPr lang="sv-SE" sz="1600" b="0" baseline="0" dirty="0" smtClean="0"/>
                        <a:t>kr/månad + 384 kr</a:t>
                      </a:r>
                      <a:endParaRPr lang="sv-SE" sz="1600" b="0" dirty="0" smtClean="0"/>
                    </a:p>
                    <a:p>
                      <a:endParaRPr lang="sv-SE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31932"/>
              </p:ext>
            </p:extLst>
          </p:nvPr>
        </p:nvGraphicFramePr>
        <p:xfrm>
          <a:off x="585225" y="7027200"/>
          <a:ext cx="7588252" cy="12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8252"/>
              </a:tblGrid>
              <a:tr h="64406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46700"/>
              </p:ext>
            </p:extLst>
          </p:nvPr>
        </p:nvGraphicFramePr>
        <p:xfrm>
          <a:off x="660120" y="3029125"/>
          <a:ext cx="758825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825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 smtClean="0"/>
                        <a:t>OE Multi, Tjänstepaket 2, ingår 1 GB surf samt Tjänstepaket</a:t>
                      </a:r>
                      <a:r>
                        <a:rPr lang="sv-SE" b="0" baseline="0" dirty="0" smtClean="0"/>
                        <a:t> 1  </a:t>
                      </a:r>
                      <a:r>
                        <a:rPr lang="sv-SE" b="0" dirty="0" smtClean="0"/>
                        <a:t>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 smtClean="0"/>
                        <a:t>244 kr/månad</a:t>
                      </a:r>
                    </a:p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623461"/>
              </p:ext>
            </p:extLst>
          </p:nvPr>
        </p:nvGraphicFramePr>
        <p:xfrm>
          <a:off x="643263" y="4446210"/>
          <a:ext cx="758825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825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Fast anknytning, Tjänstepaket 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145 kr/månad</a:t>
                      </a:r>
                    </a:p>
                    <a:p>
                      <a:endParaRPr lang="sv-SE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0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Multisim</a:t>
            </a:r>
            <a:r>
              <a:rPr lang="sv-SE" dirty="0" smtClean="0"/>
              <a:t> </a:t>
            </a:r>
            <a:r>
              <a:rPr lang="sv-SE" dirty="0"/>
              <a:t>– vad innebär det?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1348" y="1666308"/>
            <a:ext cx="7507023" cy="3720107"/>
          </a:xfrm>
        </p:spPr>
        <p:txBody>
          <a:bodyPr/>
          <a:lstStyle/>
          <a:p>
            <a:r>
              <a:rPr lang="sv-SE" sz="2000" dirty="0" err="1" smtClean="0"/>
              <a:t>Multisim</a:t>
            </a:r>
            <a:r>
              <a:rPr lang="sv-SE" sz="2000" dirty="0" smtClean="0"/>
              <a:t> </a:t>
            </a:r>
            <a:r>
              <a:rPr lang="sv-SE" sz="2000" dirty="0"/>
              <a:t>innebär att surfmängden kan delas på totalt 3 enheter. </a:t>
            </a:r>
            <a:r>
              <a:rPr lang="sv-SE" sz="2000" dirty="0" err="1"/>
              <a:t>Multisim</a:t>
            </a:r>
            <a:r>
              <a:rPr lang="sv-SE" sz="2000" dirty="0"/>
              <a:t>-kort kostar 12 kr/månad och </a:t>
            </a:r>
            <a:r>
              <a:rPr lang="sv-SE" sz="2000" dirty="0" smtClean="0"/>
              <a:t>kort.</a:t>
            </a:r>
          </a:p>
          <a:p>
            <a:endParaRPr lang="sv-SE" sz="2000" dirty="0"/>
          </a:p>
          <a:p>
            <a:r>
              <a:rPr lang="sv-SE" sz="2000" dirty="0" err="1" smtClean="0"/>
              <a:t>Multisim</a:t>
            </a:r>
            <a:r>
              <a:rPr lang="sv-SE" sz="2000" dirty="0" smtClean="0"/>
              <a:t> kan användas till OE multi, Tjänstepaket 2 och Jobbmobil Bas, Tjänstepaket 3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/>
              <a:t>Exempel:</a:t>
            </a:r>
          </a:p>
          <a:p>
            <a:r>
              <a:rPr lang="sv-SE" sz="2000" dirty="0"/>
              <a:t>Läsplatta + laptop delar på den surfmängd som finns på OE Multi </a:t>
            </a:r>
            <a:r>
              <a:rPr lang="sv-SE" sz="2000" dirty="0" smtClean="0"/>
              <a:t>abonnemanget eller Jobbmobil Bas abonnemanget</a:t>
            </a: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13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Jobbmobil Bas, Tjänstepaket 3 </a:t>
            </a:r>
            <a:r>
              <a:rPr lang="sv-SE" dirty="0"/>
              <a:t>och tillägg för surf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5600" y="1511999"/>
            <a:ext cx="7200000" cy="4411943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Pris 19 kr/månad + rörlig samtalskostnad samt Jobbsurf Bas rörlig (maxtaxa 19 kr/dygn)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9080"/>
              </p:ext>
            </p:extLst>
          </p:nvPr>
        </p:nvGraphicFramePr>
        <p:xfrm>
          <a:off x="705600" y="2404160"/>
          <a:ext cx="7200000" cy="3519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97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716">
                <a:tc>
                  <a:txBody>
                    <a:bodyPr/>
                    <a:lstStyle/>
                    <a:p>
                      <a:r>
                        <a:rPr lang="sv-SE" dirty="0"/>
                        <a:t>Befintligt</a:t>
                      </a:r>
                      <a:r>
                        <a:rPr lang="sv-SE" baseline="0" dirty="0"/>
                        <a:t> pris surf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Ersätts med –</a:t>
                      </a:r>
                      <a:r>
                        <a:rPr lang="sv-SE" baseline="0" dirty="0"/>
                        <a:t> ny paketering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4110">
                <a:tc>
                  <a:txBody>
                    <a:bodyPr/>
                    <a:lstStyle/>
                    <a:p>
                      <a:r>
                        <a:rPr lang="sv-SE" dirty="0"/>
                        <a:t>Jobbsurf Mellan</a:t>
                      </a:r>
                      <a:r>
                        <a:rPr lang="sv-SE" baseline="0" dirty="0"/>
                        <a:t> 1GB 69 kr/månad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Jobbsurf 1</a:t>
                      </a:r>
                      <a:r>
                        <a:rPr lang="sv-SE" baseline="0" dirty="0"/>
                        <a:t> GB 59 kr/månad</a:t>
                      </a:r>
                      <a:endParaRPr lang="sv-SE" dirty="0"/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7466">
                <a:tc>
                  <a:txBody>
                    <a:bodyPr/>
                    <a:lstStyle/>
                    <a:p>
                      <a:r>
                        <a:rPr lang="sv-SE" dirty="0"/>
                        <a:t>Jobbsurf Stor 5 GB 99 kr/månad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Jobbsurf 5 GB 69 kr/månad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7716">
                <a:tc>
                  <a:txBody>
                    <a:bodyPr/>
                    <a:lstStyle/>
                    <a:p>
                      <a:r>
                        <a:rPr lang="sv-SE" dirty="0"/>
                        <a:t>Jobbsurf Extra 10 GB 149 kr/månad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Jobbsurf 20 GB 129 kr/månad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746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Jobbsurf 50 GB 259 kr/månad </a:t>
                      </a:r>
                      <a:r>
                        <a:rPr lang="sv-SE" dirty="0">
                          <a:solidFill>
                            <a:srgbClr val="FF0000"/>
                          </a:solidFill>
                        </a:rPr>
                        <a:t>(Nytt)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746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Jobbsurf 100 GB 399</a:t>
                      </a:r>
                      <a:r>
                        <a:rPr lang="sv-SE" baseline="0" dirty="0"/>
                        <a:t> kr/mån </a:t>
                      </a:r>
                      <a:r>
                        <a:rPr lang="sv-SE" baseline="0" dirty="0">
                          <a:solidFill>
                            <a:srgbClr val="FF0000"/>
                          </a:solidFill>
                        </a:rPr>
                        <a:t>(Nytt)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3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Mobilt bredband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3263" y="1504801"/>
            <a:ext cx="7605109" cy="4003200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 smtClean="0"/>
              <a:t>Kan med </a:t>
            </a:r>
            <a:r>
              <a:rPr lang="sv-SE" sz="2000" dirty="0" smtClean="0"/>
              <a:t>fördel ersättas av </a:t>
            </a:r>
            <a:r>
              <a:rPr lang="sv-SE" sz="2000" dirty="0" err="1" smtClean="0"/>
              <a:t>Multisim</a:t>
            </a:r>
            <a:r>
              <a:rPr lang="sv-SE" sz="2000" dirty="0" smtClean="0"/>
              <a:t>.</a:t>
            </a:r>
            <a:endParaRPr lang="sv-SE" sz="2000" dirty="0"/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91264"/>
              </p:ext>
            </p:extLst>
          </p:nvPr>
        </p:nvGraphicFramePr>
        <p:xfrm>
          <a:off x="748550" y="2210401"/>
          <a:ext cx="7037977" cy="329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9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209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3979">
                <a:tc>
                  <a:txBody>
                    <a:bodyPr/>
                    <a:lstStyle/>
                    <a:p>
                      <a:r>
                        <a:rPr lang="sv-SE" sz="1400" dirty="0"/>
                        <a:t>Befintligt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Ersätts med – ny paketering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8421">
                <a:tc>
                  <a:txBody>
                    <a:bodyPr/>
                    <a:lstStyle/>
                    <a:p>
                      <a:r>
                        <a:rPr lang="sv-SE" sz="1400" dirty="0"/>
                        <a:t>Mobilt Bredband liten, 2</a:t>
                      </a:r>
                      <a:r>
                        <a:rPr lang="sv-SE" sz="1400" baseline="0" dirty="0"/>
                        <a:t> GB 89 kr/månad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Mobilt Bredband S (10GB</a:t>
                      </a:r>
                      <a:r>
                        <a:rPr lang="sv-SE" sz="1400" baseline="0" dirty="0"/>
                        <a:t> </a:t>
                      </a:r>
                      <a:r>
                        <a:rPr lang="sv-SE" sz="1400" dirty="0"/>
                        <a:t>-100Mbit/s 119 kr/ månad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7376">
                <a:tc>
                  <a:txBody>
                    <a:bodyPr/>
                    <a:lstStyle/>
                    <a:p>
                      <a:r>
                        <a:rPr lang="sv-SE" sz="1400" dirty="0"/>
                        <a:t>Mobilt Bredband mellan, 20 GB 159 kr/månad</a:t>
                      </a:r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Mobilt</a:t>
                      </a:r>
                      <a:r>
                        <a:rPr lang="sv-SE" sz="1400" dirty="0"/>
                        <a:t> Bredband M (50GB</a:t>
                      </a:r>
                      <a:r>
                        <a:rPr lang="sv-SE" sz="1400" baseline="0" dirty="0"/>
                        <a:t> –100Mbit/s)  179 kr/månad                        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6524">
                <a:tc>
                  <a:txBody>
                    <a:bodyPr/>
                    <a:lstStyle/>
                    <a:p>
                      <a:r>
                        <a:rPr lang="sv-SE" sz="1400" dirty="0"/>
                        <a:t>Mobilt Bredband stor, 30 GB 229 kr/ månad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Mobilt</a:t>
                      </a:r>
                      <a:r>
                        <a:rPr lang="sv-SE" sz="1400" dirty="0"/>
                        <a:t> Bredband M (50GB</a:t>
                      </a:r>
                      <a:r>
                        <a:rPr lang="sv-SE" sz="1400" baseline="0" dirty="0"/>
                        <a:t> –100Mbit/s)  179 kr/månad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5300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Mobilt Bredband L (100GB – 100Mbit/s)     299 kr/månad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 (Nytt</a:t>
                      </a:r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Mobilt Bredband XL (200GB – 100Mbit/s)      499 kr/månad 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(Nytt</a:t>
                      </a:r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2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_PPT-mall_2012_SV_121116">
  <a:themeElements>
    <a:clrScheme name="Anpassad 3">
      <a:dk1>
        <a:srgbClr val="9C6114"/>
      </a:dk1>
      <a:lt1>
        <a:srgbClr val="FFFFFF"/>
      </a:lt1>
      <a:dk2>
        <a:srgbClr val="000000"/>
      </a:dk2>
      <a:lt2>
        <a:srgbClr val="00008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3333"/>
      </a:hlink>
      <a:folHlink>
        <a:srgbClr val="000080"/>
      </a:folHlink>
    </a:clrScheme>
    <a:fontScheme name="LundsUniversite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b="0" dirty="0" err="1" smtClean="0">
            <a:solidFill>
              <a:schemeClr val="tx2"/>
            </a:solidFill>
          </a:defRPr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6633"/>
        </a:accent1>
        <a:accent2>
          <a:srgbClr val="C4BC9C"/>
        </a:accent2>
        <a:accent3>
          <a:srgbClr val="FFFFFF"/>
        </a:accent3>
        <a:accent4>
          <a:srgbClr val="000000"/>
        </a:accent4>
        <a:accent5>
          <a:srgbClr val="CAB8AD"/>
        </a:accent5>
        <a:accent6>
          <a:srgbClr val="B1AA8D"/>
        </a:accent6>
        <a:hlink>
          <a:srgbClr val="EB730F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U_PPT-mall_2012_SV_121127" id="{5AED74DD-9E37-49DD-A11F-65453AB5CAA0}" vid="{E8F4E438-F3C0-4FCB-BBB2-FD9C264D2E7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78E5F439CEB64FAD0AD22FB0D2F460" ma:contentTypeVersion="0" ma:contentTypeDescription="Skapa ett nytt dokument." ma:contentTypeScope="" ma:versionID="3b706fc355f38c4f5d502f31f2a6ca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8ddc45a2a1ba233d786d3fa5db79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25C49-F9B3-4E43-8B6D-37D24A01E087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5B922EA-85AA-4BC4-B32B-4C97E09364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EF4A5B-3BD1-402B-B0DD-EC5E284E5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LU_PPT-mall_2012_SV_121127</Template>
  <TotalTime>544</TotalTime>
  <Words>464</Words>
  <Application>Microsoft Office PowerPoint</Application>
  <PresentationFormat>Anpassad</PresentationFormat>
  <Paragraphs>122</Paragraphs>
  <Slides>11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Lucida Grande</vt:lpstr>
      <vt:lpstr>Times New Roman</vt:lpstr>
      <vt:lpstr>LU_PPT-mall_2012_SV_121116</vt:lpstr>
      <vt:lpstr>Nya priser/paketeringar Telia</vt:lpstr>
      <vt:lpstr>Agenda</vt:lpstr>
      <vt:lpstr>Fast anknytning, Tjänstepaket 1</vt:lpstr>
      <vt:lpstr>OE Multi, Tjänstepaket 2</vt:lpstr>
      <vt:lpstr>Tilläggspaket surf till OE multi</vt:lpstr>
      <vt:lpstr>Översikt</vt:lpstr>
      <vt:lpstr>Multisim – vad innebär det?</vt:lpstr>
      <vt:lpstr>Jobbmobil Bas, Tjänstepaket 3 och tillägg för surf</vt:lpstr>
      <vt:lpstr>Mobilt bredband</vt:lpstr>
      <vt:lpstr>Sammanfattning</vt:lpstr>
      <vt:lpstr>PowerPoint-presentation</vt:lpstr>
    </vt:vector>
  </TitlesOfParts>
  <Company>LDC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 priser/paketeringar Telia</dc:title>
  <dc:creator>Gun Nilsson</dc:creator>
  <cp:lastModifiedBy>Sophie Rydnemalm</cp:lastModifiedBy>
  <cp:revision>53</cp:revision>
  <cp:lastPrinted>2011-10-27T13:44:15Z</cp:lastPrinted>
  <dcterms:created xsi:type="dcterms:W3CDTF">2016-07-08T09:39:11Z</dcterms:created>
  <dcterms:modified xsi:type="dcterms:W3CDTF">2016-09-27T10:29:02Z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0x0101008678E5F439CEB64FAD0AD22FB0D2F460</vt:lpwstr>
  </property>
  <property fmtid="{D5CDD505-2E9C-101B-9397-08002B2CF9AE}" pid="3" name="Dokumenttyp">
    <vt:lpwstr>Mall</vt:lpwstr>
  </property>
</Properties>
</file>